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70" r:id="rId3"/>
    <p:sldId id="405" r:id="rId4"/>
    <p:sldId id="469" r:id="rId5"/>
    <p:sldId id="466" r:id="rId6"/>
    <p:sldId id="467" r:id="rId7"/>
    <p:sldId id="476" r:id="rId8"/>
    <p:sldId id="477" r:id="rId9"/>
    <p:sldId id="478" r:id="rId10"/>
    <p:sldId id="471" r:id="rId11"/>
    <p:sldId id="475" r:id="rId12"/>
    <p:sldId id="479" r:id="rId13"/>
    <p:sldId id="480" r:id="rId14"/>
    <p:sldId id="472" r:id="rId15"/>
    <p:sldId id="483" r:id="rId16"/>
    <p:sldId id="482" r:id="rId17"/>
    <p:sldId id="481" r:id="rId18"/>
    <p:sldId id="473" r:id="rId19"/>
    <p:sldId id="484" r:id="rId20"/>
    <p:sldId id="485" r:id="rId21"/>
    <p:sldId id="486" r:id="rId22"/>
    <p:sldId id="487" r:id="rId23"/>
    <p:sldId id="489" r:id="rId24"/>
    <p:sldId id="493" r:id="rId25"/>
    <p:sldId id="490" r:id="rId26"/>
    <p:sldId id="491" r:id="rId27"/>
    <p:sldId id="488" r:id="rId28"/>
    <p:sldId id="492" r:id="rId29"/>
    <p:sldId id="494" r:id="rId30"/>
    <p:sldId id="495" r:id="rId31"/>
    <p:sldId id="496" r:id="rId32"/>
    <p:sldId id="497" r:id="rId33"/>
    <p:sldId id="498" r:id="rId34"/>
    <p:sldId id="499" r:id="rId35"/>
    <p:sldId id="465" r:id="rId36"/>
  </p:sldIdLst>
  <p:sldSz cx="9144000" cy="5143500" type="screen16x9"/>
  <p:notesSz cx="6858000" cy="9144000"/>
  <p:embeddedFontLst>
    <p:embeddedFont>
      <p:font typeface="Sniglet" panose="020B0604020202020204" charset="0"/>
      <p:regular r:id="rId39"/>
    </p:embeddedFont>
    <p:embeddedFont>
      <p:font typeface="Bahnschrift Light Condensed" panose="020B0502040204020203" pitchFamily="34" charset="0"/>
      <p:regular r:id="rId40"/>
    </p:embeddedFont>
    <p:embeddedFont>
      <p:font typeface="Brush Script MT" panose="03060802040406070304" pitchFamily="66" charset="0"/>
      <p:italic r:id="rId41"/>
    </p:embeddedFont>
    <p:embeddedFont>
      <p:font typeface="Adobe Devanagari" panose="02040503050201020203" pitchFamily="18" charset="0"/>
      <p:regular r:id="rId42"/>
      <p:bold r:id="rId43"/>
      <p:italic r:id="rId44"/>
      <p:boldItalic r:id="rId45"/>
    </p:embeddedFont>
    <p:embeddedFont>
      <p:font typeface="Dosis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487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22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ploit-db.com/google-hacking-database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ltego.com/ce-registra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lare.com/learning/dns/what-is-dn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Open Source Intelligence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DNSenum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tool that it was designed with the purpose of enumerating DNS information about a domain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9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23" y="-7034"/>
            <a:ext cx="70453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0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43178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6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6" y="986035"/>
            <a:ext cx="781904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93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29" y="0"/>
            <a:ext cx="74705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3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server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55199"/>
            <a:ext cx="6226005" cy="36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2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IP/Email IP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40464"/>
            <a:ext cx="4143052" cy="36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whois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4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02" y="0"/>
            <a:ext cx="49639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Harvester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91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Hacking Database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844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Hacking Database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database of queries used by hackers to identify sensitive data on your </a:t>
            </a:r>
            <a:r>
              <a:rPr lang="en-US" dirty="0" smtClean="0"/>
              <a:t>website</a:t>
            </a:r>
          </a:p>
          <a:p>
            <a:pPr lvl="1"/>
            <a:r>
              <a:rPr lang="en-US" dirty="0"/>
              <a:t> portal logon pages, </a:t>
            </a:r>
            <a:endParaRPr lang="en-US" dirty="0" smtClean="0"/>
          </a:p>
          <a:p>
            <a:pPr lvl="1"/>
            <a:r>
              <a:rPr lang="en-US" dirty="0" smtClean="0"/>
              <a:t>logs </a:t>
            </a:r>
            <a:r>
              <a:rPr lang="en-US" dirty="0"/>
              <a:t>with network security </a:t>
            </a:r>
            <a:r>
              <a:rPr lang="en-US" dirty="0" smtClean="0"/>
              <a:t>information</a:t>
            </a:r>
          </a:p>
          <a:p>
            <a:r>
              <a:rPr lang="en-US" dirty="0">
                <a:hlinkClick r:id="rId2"/>
              </a:rPr>
              <a:t>https://www.exploit-db.com/google-hacking-database/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6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16"/>
            <a:ext cx="9144000" cy="48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3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Metagoofil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9541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Metagoofil</a:t>
            </a:r>
            <a:r>
              <a:rPr lang="en-US" dirty="0"/>
              <a:t> </a:t>
            </a:r>
            <a:r>
              <a:rPr lang="en-US" dirty="0" smtClean="0"/>
              <a:t>: an </a:t>
            </a:r>
            <a:r>
              <a:rPr lang="en-US" dirty="0"/>
              <a:t>information gathering tool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xtract </a:t>
            </a:r>
            <a:r>
              <a:rPr lang="en-US" dirty="0"/>
              <a:t>metadata of public documents (</a:t>
            </a:r>
            <a:r>
              <a:rPr lang="en-US" dirty="0" err="1"/>
              <a:t>pdf,doc,xls,ppt,docx,pptx,xlsx</a:t>
            </a:r>
            <a:r>
              <a:rPr lang="en-US" dirty="0"/>
              <a:t>) belonging to a target company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8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96578"/>
            <a:ext cx="7285714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36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2" y="0"/>
            <a:ext cx="81654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86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86" y="0"/>
            <a:ext cx="8507627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6521" y="442697"/>
            <a:ext cx="2400016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Files are saved in /results directory 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983665" y="290623"/>
            <a:ext cx="1623237" cy="2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683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0" y="0"/>
            <a:ext cx="73994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96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Maltego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886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Harvester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6995" y="1274702"/>
            <a:ext cx="3690432" cy="291747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Names </a:t>
            </a:r>
            <a:r>
              <a:rPr lang="en-US" dirty="0"/>
              <a:t>of organizational members, email addresses, web host, domain names, and even open ports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27" y="1399736"/>
            <a:ext cx="507019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14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first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2424649" y="474696"/>
            <a:ext cx="3254387" cy="477023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63500" indent="0">
              <a:buNone/>
            </a:pPr>
            <a:r>
              <a:rPr lang="en-US" sz="1400" dirty="0">
                <a:hlinkClick r:id="rId3"/>
              </a:rPr>
              <a:t>https://www.maltego.com/ce-registration/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76" y="1109764"/>
            <a:ext cx="4637272" cy="3840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215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4" y="1197272"/>
            <a:ext cx="4278129" cy="3262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43" y="1197272"/>
            <a:ext cx="4306410" cy="326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85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84" y="0"/>
            <a:ext cx="4996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38" y="1119369"/>
            <a:ext cx="6009524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74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22" y="0"/>
            <a:ext cx="81459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1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http://www.cs.virginia.edu</a:t>
            </a:r>
            <a:r>
              <a:rPr lang="en-US"/>
              <a:t>/~</a:t>
            </a:r>
            <a:r>
              <a:rPr lang="en-US" smtClean="0"/>
              <a:t>dgg6b/book/OpenSourceIntelligence.html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105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89" y="0"/>
            <a:ext cx="40050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916" y="0"/>
            <a:ext cx="3506701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8129" y="7697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Searching LinkedIn that are related to the ubalt.edu </a:t>
            </a:r>
            <a:r>
              <a:rPr lang="en-US" dirty="0" smtClean="0"/>
              <a:t>domain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err="1" smtClean="0">
                <a:solidFill>
                  <a:srgbClr val="FF0000"/>
                </a:solidFill>
              </a:rPr>
              <a:t>Llinkedin</a:t>
            </a:r>
            <a:r>
              <a:rPr lang="en-US" dirty="0" smtClean="0">
                <a:solidFill>
                  <a:srgbClr val="FF0000"/>
                </a:solidFill>
              </a:rPr>
              <a:t> may block your IP if you search many times.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34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dns</a:t>
            </a:r>
            <a:r>
              <a:rPr lang="en-US" dirty="0"/>
              <a:t> enumeration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dnsenum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09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Name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 (DNS) is the phonebook of the </a:t>
            </a:r>
            <a:r>
              <a:rPr lang="en-US" dirty="0" smtClean="0"/>
              <a:t>Internet.</a:t>
            </a:r>
          </a:p>
          <a:p>
            <a:r>
              <a:rPr lang="en-US" dirty="0" smtClean="0"/>
              <a:t>DNS </a:t>
            </a:r>
            <a:r>
              <a:rPr lang="en-US" dirty="0"/>
              <a:t>resolution involves converting a hostname (such as www.example.com) into a computer-friendly IP address (such as </a:t>
            </a:r>
            <a:r>
              <a:rPr lang="en-US" dirty="0" smtClean="0"/>
              <a:t>192.168.1.1)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87594" y="225025"/>
            <a:ext cx="143821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Multiple servers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2"/>
          </p:cNvCxnSpPr>
          <p:nvPr/>
        </p:nvCxnSpPr>
        <p:spPr>
          <a:xfrm flipV="1">
            <a:off x="3889717" y="532802"/>
            <a:ext cx="1316984" cy="94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39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resolution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52550" y="1302837"/>
            <a:ext cx="3606026" cy="3610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b="1" dirty="0"/>
              <a:t>DNS </a:t>
            </a:r>
            <a:r>
              <a:rPr lang="en-US" sz="2000" b="1" dirty="0" err="1" smtClean="0"/>
              <a:t>recursor</a:t>
            </a:r>
            <a:endParaRPr lang="en-US" sz="2000" b="1" dirty="0" smtClean="0"/>
          </a:p>
          <a:p>
            <a:pPr lvl="1"/>
            <a:r>
              <a:rPr lang="en-US" sz="1500" b="1" dirty="0"/>
              <a:t>a librarian </a:t>
            </a:r>
          </a:p>
          <a:p>
            <a:pPr>
              <a:buFont typeface="+mj-lt"/>
              <a:buAutoNum type="arabicPeriod"/>
            </a:pPr>
            <a:r>
              <a:rPr lang="en-US" sz="2000" b="1" dirty="0" smtClean="0"/>
              <a:t>Root </a:t>
            </a:r>
            <a:r>
              <a:rPr lang="en-US" sz="2000" b="1" dirty="0" err="1" smtClean="0"/>
              <a:t>nameserver</a:t>
            </a:r>
            <a:endParaRPr lang="en-US" sz="2000" b="1" dirty="0" smtClean="0"/>
          </a:p>
          <a:p>
            <a:pPr lvl="1"/>
            <a:r>
              <a:rPr lang="en-US" sz="1500" b="1" dirty="0"/>
              <a:t> an index in a </a:t>
            </a:r>
            <a:r>
              <a:rPr lang="en-US" sz="1500" b="1" dirty="0" smtClean="0"/>
              <a:t>library</a:t>
            </a:r>
          </a:p>
          <a:p>
            <a:pPr marL="527050" indent="-457200">
              <a:buFont typeface="+mj-lt"/>
              <a:buAutoNum type="arabicPeriod"/>
            </a:pPr>
            <a:r>
              <a:rPr lang="en-US" sz="2000" b="1" dirty="0"/>
              <a:t>TLD </a:t>
            </a:r>
            <a:r>
              <a:rPr lang="en-US" sz="2000" b="1" dirty="0" err="1"/>
              <a:t>nameserver</a:t>
            </a:r>
            <a:r>
              <a:rPr lang="en-US" sz="2000" b="1" dirty="0"/>
              <a:t> </a:t>
            </a:r>
            <a:endParaRPr lang="en-US" sz="2000" b="1" dirty="0" smtClean="0"/>
          </a:p>
          <a:p>
            <a:pPr lvl="1"/>
            <a:r>
              <a:rPr lang="en-US" sz="1500" b="1" dirty="0"/>
              <a:t>top level domain </a:t>
            </a:r>
            <a:r>
              <a:rPr lang="en-US" sz="1500" b="1" dirty="0" smtClean="0"/>
              <a:t>server (.com)</a:t>
            </a:r>
            <a:endParaRPr lang="en-US" sz="1500" b="1" dirty="0"/>
          </a:p>
          <a:p>
            <a:pPr lvl="1"/>
            <a:r>
              <a:rPr lang="en-US" sz="1500" b="1" dirty="0" smtClean="0"/>
              <a:t>a </a:t>
            </a:r>
            <a:r>
              <a:rPr lang="en-US" sz="1500" b="1" dirty="0"/>
              <a:t>specific rack of books in a library</a:t>
            </a:r>
            <a:r>
              <a:rPr lang="en-US" sz="1500" b="1" dirty="0" smtClean="0"/>
              <a:t>.</a:t>
            </a:r>
          </a:p>
          <a:p>
            <a:pPr marL="527050" indent="-457200">
              <a:buFont typeface="+mj-lt"/>
              <a:buAutoNum type="arabicPeriod"/>
            </a:pPr>
            <a:r>
              <a:rPr lang="en-US" sz="2000" b="1" dirty="0"/>
              <a:t>Authoritative </a:t>
            </a:r>
            <a:r>
              <a:rPr lang="en-US" sz="2000" b="1" dirty="0" err="1" smtClean="0"/>
              <a:t>nameserver</a:t>
            </a:r>
            <a:endParaRPr lang="en-US" sz="2000" b="1" dirty="0" smtClean="0"/>
          </a:p>
          <a:p>
            <a:pPr lvl="1"/>
            <a:r>
              <a:rPr lang="en-US" sz="1500" b="1" dirty="0"/>
              <a:t>a dictionary on a rack of </a:t>
            </a:r>
            <a:r>
              <a:rPr lang="en-US" sz="1500" b="1" dirty="0" smtClean="0"/>
              <a:t>books</a:t>
            </a:r>
          </a:p>
          <a:p>
            <a:pPr lvl="1"/>
            <a:r>
              <a:rPr lang="en-US" sz="1500" b="1" dirty="0" smtClean="0"/>
              <a:t>(example.com, 192.21.21.12)</a:t>
            </a:r>
            <a:endParaRPr lang="en-US" sz="15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https://qph.fs.quoracdn.net/main-qimg-6d53e508b8e5062f309d502b242f3f05-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806" y="1099648"/>
            <a:ext cx="5072194" cy="40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525151" y="1631852"/>
            <a:ext cx="2581421" cy="147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76843" y="1772529"/>
            <a:ext cx="1743664" cy="513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685735" y="1934308"/>
            <a:ext cx="3819379" cy="101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931920" y="4157003"/>
            <a:ext cx="4121074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977" y="26719"/>
            <a:ext cx="2092578" cy="12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3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3" y="0"/>
            <a:ext cx="7725833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699410"/>
            <a:ext cx="23054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hlinkClick r:id="rId3"/>
              </a:rPr>
              <a:t>https://www.cloudflare.com/learning/dns/what-is-dns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4235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226</Words>
  <Application>Microsoft Office PowerPoint</Application>
  <PresentationFormat>On-screen Show (16:9)</PresentationFormat>
  <Paragraphs>68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Sniglet</vt:lpstr>
      <vt:lpstr>Arial</vt:lpstr>
      <vt:lpstr>Bahnschrift Light Condensed</vt:lpstr>
      <vt:lpstr>Brush Script MT</vt:lpstr>
      <vt:lpstr>Adobe Devanagari</vt:lpstr>
      <vt:lpstr>Dosis</vt:lpstr>
      <vt:lpstr>Friar template</vt:lpstr>
      <vt:lpstr>Open Source Intelligence</vt:lpstr>
      <vt:lpstr>Harvester</vt:lpstr>
      <vt:lpstr>What is Harvester</vt:lpstr>
      <vt:lpstr>Help function</vt:lpstr>
      <vt:lpstr>PowerPoint Presentation</vt:lpstr>
      <vt:lpstr>dns enumeration</vt:lpstr>
      <vt:lpstr>What is DNS</vt:lpstr>
      <vt:lpstr>DNS resolution process</vt:lpstr>
      <vt:lpstr>PowerPoint Presentation</vt:lpstr>
      <vt:lpstr>DNSenum </vt:lpstr>
      <vt:lpstr>PowerPoint Presentation</vt:lpstr>
      <vt:lpstr>PowerPoint Presentation</vt:lpstr>
      <vt:lpstr>PowerPoint Presentation</vt:lpstr>
      <vt:lpstr>dig</vt:lpstr>
      <vt:lpstr>PowerPoint Presentation</vt:lpstr>
      <vt:lpstr>Name server</vt:lpstr>
      <vt:lpstr>Host IP/Email IP</vt:lpstr>
      <vt:lpstr>whois</vt:lpstr>
      <vt:lpstr>PowerPoint Presentation</vt:lpstr>
      <vt:lpstr>Google Hacking Database</vt:lpstr>
      <vt:lpstr>Google Hacking Database</vt:lpstr>
      <vt:lpstr>PowerPoint Presentation</vt:lpstr>
      <vt:lpstr>Metagoofil</vt:lpstr>
      <vt:lpstr>Metagoofil : an information gathering tool </vt:lpstr>
      <vt:lpstr>installation</vt:lpstr>
      <vt:lpstr>PowerPoint Presentation</vt:lpstr>
      <vt:lpstr>PowerPoint Presentation</vt:lpstr>
      <vt:lpstr>PowerPoint Presentation</vt:lpstr>
      <vt:lpstr>Maltego</vt:lpstr>
      <vt:lpstr>Register first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472</cp:revision>
  <dcterms:modified xsi:type="dcterms:W3CDTF">2020-04-07T02:37:30Z</dcterms:modified>
</cp:coreProperties>
</file>